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2" r:id="rId7"/>
    <p:sldId id="263" r:id="rId8"/>
    <p:sldId id="265" r:id="rId9"/>
    <p:sldId id="264" r:id="rId10"/>
    <p:sldId id="260" r:id="rId11"/>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50" d="100"/>
          <a:sy n="50" d="100"/>
        </p:scale>
        <p:origin x="-667" y="-71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2025/4/25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2025/4/25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2025/4/25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2025/4/25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2025/4/25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t>2025/4/25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530820CF-B880-4189-942D-D702A7CBA730}" type="datetimeFigureOut">
              <a:rPr lang="zh-CN" altLang="en-US" smtClean="0"/>
              <a:t>2025/4/25</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t>2025/4/25</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t>2025/4/25</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2025/4/25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2025/4/25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820CF-B880-4189-942D-D702A7CBA730}" type="datetimeFigureOut">
              <a:rPr lang="zh-CN" altLang="en-US" smtClean="0"/>
              <a:t>2025/4/25</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Administrator\Desktop\a26d42302c3071435d5478e071f65cf4.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6552" y="-4552"/>
            <a:ext cx="9716888" cy="6862552"/>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2915816" y="1340768"/>
            <a:ext cx="6120680" cy="1477328"/>
          </a:xfrm>
          <a:prstGeom prst="rect">
            <a:avLst/>
          </a:prstGeom>
          <a:noFill/>
        </p:spPr>
        <p:txBody>
          <a:bodyPr wrap="square" rtlCol="0">
            <a:spAutoFit/>
          </a:bodyPr>
          <a:lstStyle/>
          <a:p>
            <a:r>
              <a:rPr lang="zh-CN" altLang="en-US" sz="3600" dirty="0" smtClean="0"/>
              <a:t>关于</a:t>
            </a:r>
            <a:r>
              <a:rPr lang="zh-CN" altLang="zh-CN" sz="3600" dirty="0" smtClean="0"/>
              <a:t>《淅川县集中式饮用水源地突发环境事件应急预案》</a:t>
            </a:r>
            <a:endParaRPr lang="zh-CN" altLang="zh-CN" sz="3600" dirty="0"/>
          </a:p>
          <a:p>
            <a:endParaRPr lang="zh-CN" altLang="en-US" dirty="0"/>
          </a:p>
        </p:txBody>
      </p:sp>
      <p:sp>
        <p:nvSpPr>
          <p:cNvPr id="7" name="TextBox 6"/>
          <p:cNvSpPr txBox="1"/>
          <p:nvPr/>
        </p:nvSpPr>
        <p:spPr>
          <a:xfrm>
            <a:off x="4355976" y="2851984"/>
            <a:ext cx="3528392" cy="707886"/>
          </a:xfrm>
          <a:prstGeom prst="rect">
            <a:avLst/>
          </a:prstGeom>
          <a:solidFill>
            <a:srgbClr val="00B050"/>
          </a:solidFill>
          <a:ln>
            <a:solidFill>
              <a:srgbClr val="92D050"/>
            </a:solidFill>
          </a:ln>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pPr algn="ctr"/>
            <a:r>
              <a:rPr lang="zh-CN" altLang="en-US" sz="4000" dirty="0" smtClean="0"/>
              <a:t>文件政策解读</a:t>
            </a:r>
            <a:endParaRPr lang="zh-CN" altLang="en-US" sz="4000" dirty="0"/>
          </a:p>
        </p:txBody>
      </p:sp>
      <p:sp>
        <p:nvSpPr>
          <p:cNvPr id="8" name="TextBox 7"/>
          <p:cNvSpPr txBox="1"/>
          <p:nvPr/>
        </p:nvSpPr>
        <p:spPr>
          <a:xfrm>
            <a:off x="3772855" y="4410690"/>
            <a:ext cx="4694634" cy="523220"/>
          </a:xfrm>
          <a:prstGeom prst="rect">
            <a:avLst/>
          </a:prstGeom>
          <a:noFill/>
        </p:spPr>
        <p:txBody>
          <a:bodyPr wrap="square" rtlCol="0">
            <a:spAutoFit/>
          </a:bodyPr>
          <a:lstStyle/>
          <a:p>
            <a:pPr algn="ctr"/>
            <a:r>
              <a:rPr lang="zh-CN" altLang="en-US" sz="2800" dirty="0" smtClean="0"/>
              <a:t>南阳市生态环境局淅川分局</a:t>
            </a:r>
            <a:endParaRPr lang="zh-CN" altLang="en-US" sz="2800" dirty="0"/>
          </a:p>
        </p:txBody>
      </p:sp>
    </p:spTree>
    <p:extLst>
      <p:ext uri="{BB962C8B-B14F-4D97-AF65-F5344CB8AC3E}">
        <p14:creationId xmlns:p14="http://schemas.microsoft.com/office/powerpoint/2010/main" val="382719706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endParaRPr lang="zh-CN" altLang="en-US" dirty="0"/>
          </a:p>
        </p:txBody>
      </p:sp>
      <p:pic>
        <p:nvPicPr>
          <p:cNvPr id="4" name="Picture 2" descr="C:\Users\Administrator\Desktop\a26d42302c3071435d5478e071f65cf4.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0528" y="-4552"/>
            <a:ext cx="9716888" cy="6862552"/>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3374681" y="1124744"/>
            <a:ext cx="5936008" cy="707886"/>
          </a:xfrm>
          <a:prstGeom prst="rect">
            <a:avLst/>
          </a:prstGeom>
          <a:solidFill>
            <a:srgbClr val="00B050"/>
          </a:solidFill>
          <a:ln>
            <a:solidFill>
              <a:srgbClr val="92D050"/>
            </a:solidFill>
          </a:ln>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pPr algn="ctr"/>
            <a:r>
              <a:rPr lang="zh-CN" altLang="en-US" sz="4000" dirty="0"/>
              <a:t>六</a:t>
            </a:r>
            <a:r>
              <a:rPr lang="en-US" altLang="zh-CN" sz="4000" dirty="0" smtClean="0"/>
              <a:t> </a:t>
            </a:r>
            <a:r>
              <a:rPr lang="zh-CN" altLang="en-US" sz="4000" dirty="0"/>
              <a:t>、解读机关及联系方式</a:t>
            </a:r>
          </a:p>
        </p:txBody>
      </p:sp>
      <p:sp>
        <p:nvSpPr>
          <p:cNvPr id="6" name="TextBox 5"/>
          <p:cNvSpPr txBox="1"/>
          <p:nvPr/>
        </p:nvSpPr>
        <p:spPr>
          <a:xfrm>
            <a:off x="3471032" y="2564904"/>
            <a:ext cx="5743306" cy="1328023"/>
          </a:xfrm>
          <a:prstGeom prst="roundRect">
            <a:avLst/>
          </a:prstGeom>
          <a:solidFill>
            <a:srgbClr val="00B050"/>
          </a:solidFill>
          <a:ln>
            <a:solidFill>
              <a:srgbClr val="92D050"/>
            </a:solidFill>
          </a:ln>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pPr indent="457200">
              <a:lnSpc>
                <a:spcPct val="150000"/>
              </a:lnSpc>
            </a:pPr>
            <a:r>
              <a:rPr lang="zh-CN" altLang="en-US" sz="1600" dirty="0"/>
              <a:t>解读机关</a:t>
            </a:r>
            <a:r>
              <a:rPr lang="zh-CN" altLang="en-US" sz="1600" dirty="0" smtClean="0"/>
              <a:t>：南阳市生态环境局淅川分局</a:t>
            </a:r>
            <a:endParaRPr lang="en-US" altLang="zh-CN" sz="1600" dirty="0" smtClean="0"/>
          </a:p>
          <a:p>
            <a:pPr indent="457200">
              <a:lnSpc>
                <a:spcPct val="150000"/>
              </a:lnSpc>
            </a:pPr>
            <a:r>
              <a:rPr lang="zh-CN" altLang="en-US" sz="1600" dirty="0" smtClean="0"/>
              <a:t>解读</a:t>
            </a:r>
            <a:r>
              <a:rPr lang="zh-CN" altLang="en-US" sz="1600" dirty="0"/>
              <a:t>人：南阳市生态环境局淅川分局应急中心</a:t>
            </a:r>
          </a:p>
          <a:p>
            <a:pPr indent="457200">
              <a:lnSpc>
                <a:spcPct val="150000"/>
              </a:lnSpc>
            </a:pPr>
            <a:r>
              <a:rPr lang="zh-CN" altLang="en-US" sz="1600" dirty="0"/>
              <a:t>联系方式</a:t>
            </a:r>
            <a:r>
              <a:rPr lang="zh-CN" altLang="en-US" sz="1600" dirty="0" smtClean="0"/>
              <a:t>：</a:t>
            </a:r>
            <a:r>
              <a:rPr lang="en-US" altLang="zh-CN" sz="1600" dirty="0"/>
              <a:t>0377-69212103</a:t>
            </a:r>
            <a:endParaRPr lang="zh-CN" altLang="en-US" sz="1600" dirty="0"/>
          </a:p>
        </p:txBody>
      </p:sp>
    </p:spTree>
    <p:extLst>
      <p:ext uri="{BB962C8B-B14F-4D97-AF65-F5344CB8AC3E}">
        <p14:creationId xmlns:p14="http://schemas.microsoft.com/office/powerpoint/2010/main" val="122179254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endParaRPr lang="zh-CN" altLang="en-US" dirty="0"/>
          </a:p>
        </p:txBody>
      </p:sp>
      <p:pic>
        <p:nvPicPr>
          <p:cNvPr id="4" name="Picture 2" descr="C:\Users\Administrator\Desktop\a26d42302c3071435d5478e071f65cf4.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0528" y="-4552"/>
            <a:ext cx="9716888" cy="6862552"/>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4796311" y="1044768"/>
            <a:ext cx="3422476" cy="707886"/>
          </a:xfrm>
          <a:prstGeom prst="rect">
            <a:avLst/>
          </a:prstGeom>
          <a:solidFill>
            <a:srgbClr val="00B050"/>
          </a:solidFill>
          <a:ln>
            <a:solidFill>
              <a:srgbClr val="92D050"/>
            </a:solidFill>
          </a:ln>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pPr algn="ctr"/>
            <a:r>
              <a:rPr lang="zh-CN" altLang="en-US" sz="4000" dirty="0" smtClean="0"/>
              <a:t>一、制定背景</a:t>
            </a:r>
            <a:endParaRPr lang="zh-CN" altLang="en-US" sz="4000" dirty="0"/>
          </a:p>
        </p:txBody>
      </p:sp>
      <p:sp>
        <p:nvSpPr>
          <p:cNvPr id="6" name="TextBox 5"/>
          <p:cNvSpPr txBox="1"/>
          <p:nvPr/>
        </p:nvSpPr>
        <p:spPr>
          <a:xfrm>
            <a:off x="3635896" y="1844824"/>
            <a:ext cx="5743306" cy="3779758"/>
          </a:xfrm>
          <a:prstGeom prst="roundRect">
            <a:avLst/>
          </a:prstGeom>
          <a:solidFill>
            <a:srgbClr val="00B050"/>
          </a:solidFill>
          <a:ln>
            <a:solidFill>
              <a:srgbClr val="92D050"/>
            </a:solidFill>
          </a:ln>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pPr indent="457200">
              <a:lnSpc>
                <a:spcPct val="150000"/>
              </a:lnSpc>
            </a:pPr>
            <a:r>
              <a:rPr lang="zh-CN" altLang="en-US" sz="1600" dirty="0"/>
              <a:t>为了切实做好淅川县集中式饮用水水源地突发环境污染事件防治工作，建立健全县政府应对集中式饮用水水源地突发环境事件的应急机制，进一步提高县政府应对集中式饮用水水源地突发环境事件的防范和处置能力，及时有效地处理对集中式饮用水水源地构成威胁或造成污染的各类突发环境事件，减轻事故造成的危害，最大程度地保障公众健康和人民群众的饮水安全，确保供水安全，维护社会稳定，在原有淅川县集中式饮用水水源地突发环境事件应急预案的基础上进行本次修订工作。</a:t>
            </a:r>
            <a:endParaRPr lang="zh-CN" altLang="zh-CN" sz="1600" dirty="0"/>
          </a:p>
        </p:txBody>
      </p:sp>
    </p:spTree>
    <p:extLst>
      <p:ext uri="{BB962C8B-B14F-4D97-AF65-F5344CB8AC3E}">
        <p14:creationId xmlns:p14="http://schemas.microsoft.com/office/powerpoint/2010/main" val="19409125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endParaRPr lang="zh-CN" altLang="en-US"/>
          </a:p>
        </p:txBody>
      </p:sp>
      <p:pic>
        <p:nvPicPr>
          <p:cNvPr id="4" name="Picture 2" descr="C:\Users\Administrator\Desktop\a26d42302c3071435d5478e071f65cf4.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0528" y="-4552"/>
            <a:ext cx="9716888" cy="6862552"/>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4832315" y="980728"/>
            <a:ext cx="3350468" cy="707886"/>
          </a:xfrm>
          <a:prstGeom prst="rect">
            <a:avLst/>
          </a:prstGeom>
          <a:solidFill>
            <a:srgbClr val="00B050"/>
          </a:solidFill>
          <a:ln>
            <a:solidFill>
              <a:srgbClr val="92D050"/>
            </a:solidFill>
          </a:ln>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pPr algn="ctr"/>
            <a:r>
              <a:rPr lang="zh-CN" altLang="en-US" sz="4000" dirty="0"/>
              <a:t>二</a:t>
            </a:r>
            <a:r>
              <a:rPr lang="en-US" altLang="zh-CN" sz="4000" dirty="0" smtClean="0"/>
              <a:t> </a:t>
            </a:r>
            <a:r>
              <a:rPr lang="zh-CN" altLang="en-US" sz="4000" dirty="0" smtClean="0"/>
              <a:t>、制定依据</a:t>
            </a:r>
            <a:endParaRPr lang="zh-CN" altLang="en-US" sz="4000" dirty="0"/>
          </a:p>
        </p:txBody>
      </p:sp>
      <p:sp>
        <p:nvSpPr>
          <p:cNvPr id="6" name="TextBox 5"/>
          <p:cNvSpPr txBox="1"/>
          <p:nvPr/>
        </p:nvSpPr>
        <p:spPr>
          <a:xfrm>
            <a:off x="3635896" y="2003407"/>
            <a:ext cx="5743306" cy="4188381"/>
          </a:xfrm>
          <a:prstGeom prst="roundRect">
            <a:avLst/>
          </a:prstGeom>
          <a:solidFill>
            <a:srgbClr val="00B050"/>
          </a:solidFill>
          <a:ln>
            <a:solidFill>
              <a:srgbClr val="92D050"/>
            </a:solidFill>
          </a:ln>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pPr indent="457200" algn="just">
              <a:lnSpc>
                <a:spcPct val="150000"/>
              </a:lnSpc>
            </a:pPr>
            <a:r>
              <a:rPr lang="zh-CN" altLang="en-US" sz="1600" dirty="0"/>
              <a:t>依据</a:t>
            </a:r>
            <a:r>
              <a:rPr lang="en-US" altLang="zh-CN" sz="1600" dirty="0"/>
              <a:t>《</a:t>
            </a:r>
            <a:r>
              <a:rPr lang="zh-CN" altLang="en-US" sz="1600" dirty="0"/>
              <a:t>中华人民共和国突发事件应对法</a:t>
            </a:r>
            <a:r>
              <a:rPr lang="en-US" altLang="zh-CN" sz="1600" dirty="0"/>
              <a:t>》《</a:t>
            </a:r>
            <a:r>
              <a:rPr lang="zh-CN" altLang="en-US" sz="1600" dirty="0"/>
              <a:t>中华人民共和国环境保护法</a:t>
            </a:r>
            <a:r>
              <a:rPr lang="en-US" altLang="zh-CN" sz="1600" dirty="0"/>
              <a:t>》《</a:t>
            </a:r>
            <a:r>
              <a:rPr lang="zh-CN" altLang="en-US" sz="1600" dirty="0"/>
              <a:t>中华人民共和国水污染防治法</a:t>
            </a:r>
            <a:r>
              <a:rPr lang="en-US" altLang="zh-CN" sz="1600" dirty="0"/>
              <a:t>》《</a:t>
            </a:r>
            <a:r>
              <a:rPr lang="zh-CN" altLang="en-US" sz="1600" dirty="0"/>
              <a:t>国家突发环境事件应急预案</a:t>
            </a:r>
            <a:r>
              <a:rPr lang="en-US" altLang="zh-CN" sz="1600" dirty="0"/>
              <a:t>》</a:t>
            </a:r>
            <a:r>
              <a:rPr lang="zh-CN" altLang="en-US" sz="1600" dirty="0"/>
              <a:t>、</a:t>
            </a:r>
            <a:r>
              <a:rPr lang="en-US" altLang="zh-CN" sz="1600" dirty="0"/>
              <a:t>《</a:t>
            </a:r>
            <a:r>
              <a:rPr lang="zh-CN" altLang="en-US" sz="1600" dirty="0"/>
              <a:t>突发事件应急预案管理办法</a:t>
            </a:r>
            <a:r>
              <a:rPr lang="en-US" altLang="zh-CN" sz="1600" dirty="0"/>
              <a:t>》《</a:t>
            </a:r>
            <a:r>
              <a:rPr lang="zh-CN" altLang="en-US" sz="1600" dirty="0"/>
              <a:t>突发环境事件应急管理办法</a:t>
            </a:r>
            <a:r>
              <a:rPr lang="en-US" altLang="zh-CN" sz="1600" dirty="0"/>
              <a:t>》《</a:t>
            </a:r>
            <a:r>
              <a:rPr lang="zh-CN" altLang="en-US" sz="1600" dirty="0"/>
              <a:t>突发环境事件信息报告办法</a:t>
            </a:r>
            <a:r>
              <a:rPr lang="en-US" altLang="zh-CN" sz="1600" dirty="0"/>
              <a:t>》《</a:t>
            </a:r>
            <a:r>
              <a:rPr lang="zh-CN" altLang="en-US" sz="1600" dirty="0"/>
              <a:t>南阳市突发环境事件应急预案</a:t>
            </a:r>
            <a:r>
              <a:rPr lang="en-US" altLang="zh-CN" sz="1600" dirty="0"/>
              <a:t>》《</a:t>
            </a:r>
            <a:r>
              <a:rPr lang="zh-CN" altLang="en-US" sz="1600" dirty="0"/>
              <a:t>淅川县突发环境事件应急预案</a:t>
            </a:r>
            <a:r>
              <a:rPr lang="en-US" altLang="zh-CN" sz="1600" dirty="0"/>
              <a:t>》</a:t>
            </a:r>
            <a:r>
              <a:rPr lang="zh-CN" altLang="en-US" sz="1600" dirty="0"/>
              <a:t>及相关法律法规、规章、标准和</a:t>
            </a:r>
            <a:r>
              <a:rPr lang="zh-CN" altLang="en-US" sz="1600" dirty="0" smtClean="0"/>
              <a:t>文件，淅</a:t>
            </a:r>
            <a:r>
              <a:rPr lang="zh-CN" altLang="en-US" sz="1600" dirty="0"/>
              <a:t>川县人民政府牵头草拟了</a:t>
            </a:r>
            <a:r>
              <a:rPr lang="en-US" altLang="zh-CN" sz="1600" dirty="0"/>
              <a:t>《</a:t>
            </a:r>
            <a:r>
              <a:rPr lang="zh-CN" altLang="en-US" sz="1600" dirty="0"/>
              <a:t>淅川县集中式饮用水源地突发环境事件应急预案</a:t>
            </a:r>
            <a:r>
              <a:rPr lang="en-US" altLang="zh-CN" sz="1600" dirty="0"/>
              <a:t>》</a:t>
            </a:r>
            <a:r>
              <a:rPr lang="zh-CN" altLang="en-US" sz="1600" dirty="0"/>
              <a:t>，向各乡镇（街道）和县直有关部门广泛征求意见，并按相关单位、专家提出的意见进行了修改完善。</a:t>
            </a:r>
            <a:endParaRPr lang="zh-CN" altLang="zh-CN" sz="1600" dirty="0"/>
          </a:p>
        </p:txBody>
      </p:sp>
    </p:spTree>
    <p:extLst>
      <p:ext uri="{BB962C8B-B14F-4D97-AF65-F5344CB8AC3E}">
        <p14:creationId xmlns:p14="http://schemas.microsoft.com/office/powerpoint/2010/main" val="28860364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endParaRPr lang="zh-CN" altLang="en-US" dirty="0"/>
          </a:p>
        </p:txBody>
      </p:sp>
      <p:pic>
        <p:nvPicPr>
          <p:cNvPr id="4" name="Picture 2" descr="C:\Users\Administrator\Desktop\a26d42302c3071435d5478e071f65cf4.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0528" y="-4552"/>
            <a:ext cx="9716888" cy="6862552"/>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3885828" y="973904"/>
            <a:ext cx="5040560" cy="707886"/>
          </a:xfrm>
          <a:prstGeom prst="rect">
            <a:avLst/>
          </a:prstGeom>
          <a:solidFill>
            <a:srgbClr val="00B050"/>
          </a:solidFill>
          <a:ln>
            <a:solidFill>
              <a:srgbClr val="92D050"/>
            </a:solidFill>
          </a:ln>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pPr algn="ctr"/>
            <a:r>
              <a:rPr lang="zh-CN" altLang="en-US" sz="4000" dirty="0"/>
              <a:t>三</a:t>
            </a:r>
            <a:r>
              <a:rPr lang="en-US" altLang="zh-CN" sz="4000" dirty="0" smtClean="0"/>
              <a:t> </a:t>
            </a:r>
            <a:r>
              <a:rPr lang="zh-CN" altLang="en-US" sz="4000" dirty="0" smtClean="0"/>
              <a:t>、</a:t>
            </a:r>
            <a:r>
              <a:rPr lang="zh-CN" altLang="zh-CN" sz="4000" dirty="0"/>
              <a:t>起草及制定过程</a:t>
            </a:r>
            <a:endParaRPr lang="zh-CN" altLang="en-US" sz="4000" dirty="0"/>
          </a:p>
        </p:txBody>
      </p:sp>
      <p:sp>
        <p:nvSpPr>
          <p:cNvPr id="6" name="TextBox 5"/>
          <p:cNvSpPr txBox="1"/>
          <p:nvPr/>
        </p:nvSpPr>
        <p:spPr>
          <a:xfrm>
            <a:off x="3534455" y="2060848"/>
            <a:ext cx="5743306" cy="1736646"/>
          </a:xfrm>
          <a:prstGeom prst="roundRect">
            <a:avLst/>
          </a:prstGeom>
          <a:solidFill>
            <a:srgbClr val="00B050"/>
          </a:solidFill>
          <a:ln>
            <a:solidFill>
              <a:srgbClr val="92D050"/>
            </a:solidFill>
          </a:ln>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pPr indent="457200" algn="just">
              <a:lnSpc>
                <a:spcPct val="150000"/>
              </a:lnSpc>
            </a:pPr>
            <a:r>
              <a:rPr lang="en-US" altLang="zh-CN" sz="1600" dirty="0"/>
              <a:t>《</a:t>
            </a:r>
            <a:r>
              <a:rPr lang="zh-CN" altLang="en-US" sz="1600" dirty="0"/>
              <a:t>淅川县集中式饮用水源地突发环境事件应急预案</a:t>
            </a:r>
            <a:r>
              <a:rPr lang="en-US" altLang="zh-CN" sz="1600" dirty="0"/>
              <a:t>》</a:t>
            </a:r>
            <a:r>
              <a:rPr lang="zh-CN" altLang="en-US" sz="1600" dirty="0"/>
              <a:t>由淅川县生态环境局</a:t>
            </a:r>
            <a:r>
              <a:rPr lang="en-US" altLang="zh-CN" sz="1600" dirty="0"/>
              <a:t>2024</a:t>
            </a:r>
            <a:r>
              <a:rPr lang="zh-CN" altLang="en-US" sz="1600" dirty="0"/>
              <a:t>年</a:t>
            </a:r>
            <a:r>
              <a:rPr lang="en-US" altLang="zh-CN" sz="1600" dirty="0"/>
              <a:t>9</a:t>
            </a:r>
            <a:r>
              <a:rPr lang="zh-CN" altLang="en-US" sz="1600" dirty="0"/>
              <a:t>月起草，</a:t>
            </a:r>
            <a:r>
              <a:rPr lang="en-US" altLang="zh-CN" sz="1600" dirty="0"/>
              <a:t>11</a:t>
            </a:r>
            <a:r>
              <a:rPr lang="zh-CN" altLang="en-US" sz="1600" dirty="0"/>
              <a:t>月向相关县直单位及专家征求了意见，根据反馈的意见和建议进行了补充完善并形成最终稿，同时通过了县司法局对该预案的合法性审查。</a:t>
            </a:r>
            <a:endParaRPr lang="zh-CN" altLang="zh-CN" sz="1600" dirty="0"/>
          </a:p>
        </p:txBody>
      </p:sp>
    </p:spTree>
    <p:extLst>
      <p:ext uri="{BB962C8B-B14F-4D97-AF65-F5344CB8AC3E}">
        <p14:creationId xmlns:p14="http://schemas.microsoft.com/office/powerpoint/2010/main" val="10300894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endParaRPr lang="zh-CN" altLang="en-US" dirty="0"/>
          </a:p>
        </p:txBody>
      </p:sp>
      <p:pic>
        <p:nvPicPr>
          <p:cNvPr id="4" name="Picture 2" descr="C:\Users\Administrator\Desktop\a26d42302c3071435d5478e071f65cf4.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0528" y="-4552"/>
            <a:ext cx="9716888" cy="6862552"/>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4065848" y="980728"/>
            <a:ext cx="4680520" cy="707886"/>
          </a:xfrm>
          <a:prstGeom prst="rect">
            <a:avLst/>
          </a:prstGeom>
          <a:solidFill>
            <a:srgbClr val="00B050"/>
          </a:solidFill>
          <a:ln>
            <a:solidFill>
              <a:srgbClr val="92D050"/>
            </a:solidFill>
          </a:ln>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pPr algn="ctr"/>
            <a:r>
              <a:rPr lang="zh-CN" altLang="en-US" sz="4000" dirty="0" smtClean="0"/>
              <a:t>四</a:t>
            </a:r>
            <a:r>
              <a:rPr lang="en-US" altLang="zh-CN" sz="4000" dirty="0" smtClean="0"/>
              <a:t> </a:t>
            </a:r>
            <a:r>
              <a:rPr lang="zh-CN" altLang="en-US" sz="4000" dirty="0" smtClean="0"/>
              <a:t>、预案主要内容</a:t>
            </a:r>
            <a:endParaRPr lang="zh-CN" altLang="en-US" sz="4000" dirty="0"/>
          </a:p>
        </p:txBody>
      </p:sp>
      <p:sp>
        <p:nvSpPr>
          <p:cNvPr id="6" name="TextBox 5"/>
          <p:cNvSpPr txBox="1"/>
          <p:nvPr/>
        </p:nvSpPr>
        <p:spPr>
          <a:xfrm>
            <a:off x="3534455" y="2003407"/>
            <a:ext cx="5743306" cy="2962513"/>
          </a:xfrm>
          <a:prstGeom prst="roundRect">
            <a:avLst/>
          </a:prstGeom>
          <a:solidFill>
            <a:srgbClr val="00B050"/>
          </a:solidFill>
          <a:ln>
            <a:solidFill>
              <a:srgbClr val="92D050"/>
            </a:solidFill>
          </a:ln>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pPr indent="457200" algn="just">
              <a:lnSpc>
                <a:spcPct val="150000"/>
              </a:lnSpc>
            </a:pPr>
            <a:r>
              <a:rPr lang="zh-CN" altLang="en-US" sz="1600" dirty="0"/>
              <a:t>本预案是针对淅川县内集中式饮用水水源地突发环境事件的专项应急预案，与</a:t>
            </a:r>
            <a:r>
              <a:rPr lang="en-US" altLang="zh-CN" sz="1600" dirty="0"/>
              <a:t>《</a:t>
            </a:r>
            <a:r>
              <a:rPr lang="zh-CN" altLang="en-US" sz="1600" dirty="0"/>
              <a:t>淅川县突发环境事件应急预案</a:t>
            </a:r>
            <a:r>
              <a:rPr lang="en-US" altLang="zh-CN" sz="1600" dirty="0"/>
              <a:t>》</a:t>
            </a:r>
            <a:r>
              <a:rPr lang="zh-CN" altLang="en-US" sz="1600" dirty="0"/>
              <a:t>在组织指挥体系、适用的地域范围、预警分级、信息报告、应急保障等方面进行有机衔接，确保突发环境事件的应急组织指挥方式协调一致。</a:t>
            </a:r>
          </a:p>
          <a:p>
            <a:pPr indent="457200" algn="just">
              <a:lnSpc>
                <a:spcPct val="150000"/>
              </a:lnSpc>
            </a:pPr>
            <a:r>
              <a:rPr lang="en-US" altLang="zh-CN" sz="1600" dirty="0"/>
              <a:t>《</a:t>
            </a:r>
            <a:r>
              <a:rPr lang="zh-CN" altLang="en-US" sz="1600" dirty="0"/>
              <a:t>淅川县集中式饮用水源地突发环境事件应急预案</a:t>
            </a:r>
            <a:r>
              <a:rPr lang="en-US" altLang="zh-CN" sz="1600" dirty="0"/>
              <a:t>》</a:t>
            </a:r>
            <a:r>
              <a:rPr lang="zh-CN" altLang="en-US" sz="1600" dirty="0"/>
              <a:t>共分</a:t>
            </a:r>
            <a:r>
              <a:rPr lang="en-US" altLang="zh-CN" sz="1600" dirty="0"/>
              <a:t>7</a:t>
            </a:r>
            <a:r>
              <a:rPr lang="zh-CN" altLang="en-US" sz="1600" dirty="0"/>
              <a:t>个部分</a:t>
            </a:r>
            <a:r>
              <a:rPr lang="zh-CN" altLang="en-US" sz="1600" dirty="0" smtClean="0"/>
              <a:t>。</a:t>
            </a:r>
            <a:endParaRPr lang="zh-CN" altLang="en-US" sz="1600" dirty="0"/>
          </a:p>
        </p:txBody>
      </p:sp>
    </p:spTree>
    <p:extLst>
      <p:ext uri="{BB962C8B-B14F-4D97-AF65-F5344CB8AC3E}">
        <p14:creationId xmlns:p14="http://schemas.microsoft.com/office/powerpoint/2010/main" val="41498954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endParaRPr lang="zh-CN" altLang="en-US" dirty="0"/>
          </a:p>
        </p:txBody>
      </p:sp>
      <p:pic>
        <p:nvPicPr>
          <p:cNvPr id="4" name="Picture 2" descr="C:\Users\Administrator\Desktop\a26d42302c3071435d5478e071f65cf4.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0528" y="-4552"/>
            <a:ext cx="9716888" cy="6862552"/>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3631248" y="1772816"/>
            <a:ext cx="5784680" cy="3371136"/>
          </a:xfrm>
          <a:prstGeom prst="roundRect">
            <a:avLst/>
          </a:prstGeom>
          <a:solidFill>
            <a:srgbClr val="00B050"/>
          </a:solidFill>
          <a:ln>
            <a:solidFill>
              <a:srgbClr val="92D050"/>
            </a:solidFill>
          </a:ln>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pPr indent="457200" algn="just">
              <a:lnSpc>
                <a:spcPct val="150000"/>
              </a:lnSpc>
            </a:pPr>
            <a:r>
              <a:rPr lang="zh-CN" altLang="en-US" sz="1600" dirty="0"/>
              <a:t>第一部分  总则。明确适用范围和工作原则</a:t>
            </a:r>
            <a:r>
              <a:rPr lang="en-US" altLang="zh-CN" sz="1600" dirty="0"/>
              <a:t>,</a:t>
            </a:r>
            <a:r>
              <a:rPr lang="zh-CN" altLang="en-US" sz="1600" dirty="0"/>
              <a:t>对应急预案事件分类分级，</a:t>
            </a:r>
            <a:r>
              <a:rPr lang="zh-CN" altLang="en-US" sz="1600" dirty="0" smtClean="0"/>
              <a:t>将</a:t>
            </a:r>
            <a:r>
              <a:rPr lang="zh-CN" altLang="zh-CN" sz="1600" dirty="0"/>
              <a:t>淅川县集中式饮用水源地</a:t>
            </a:r>
            <a:r>
              <a:rPr lang="zh-CN" altLang="en-US" sz="1600" dirty="0" smtClean="0"/>
              <a:t>突发</a:t>
            </a:r>
            <a:r>
              <a:rPr lang="zh-CN" altLang="en-US" sz="1600" dirty="0"/>
              <a:t>环境事件分为特别重大、重大、较大、一般四级，并对应急预案体系、预案衔接情况等进行了说明。</a:t>
            </a:r>
          </a:p>
          <a:p>
            <a:pPr indent="457200" algn="just">
              <a:lnSpc>
                <a:spcPct val="150000"/>
              </a:lnSpc>
            </a:pPr>
            <a:r>
              <a:rPr lang="zh-CN" altLang="en-US" sz="1600" dirty="0"/>
              <a:t>第二部分  应急组织指挥体系。预案建立了由县环境应急指挥部、现场应急指挥部和现场应急工作组构成的三级应急组织指挥体系。并对应急指挥结构的领导组成、成员单位以及各单位工作职责做出规定</a:t>
            </a:r>
            <a:r>
              <a:rPr lang="zh-CN" altLang="en-US" sz="1600" dirty="0" smtClean="0"/>
              <a:t>。</a:t>
            </a:r>
            <a:endParaRPr lang="zh-CN" altLang="en-US" sz="1600" dirty="0"/>
          </a:p>
        </p:txBody>
      </p:sp>
    </p:spTree>
    <p:extLst>
      <p:ext uri="{BB962C8B-B14F-4D97-AF65-F5344CB8AC3E}">
        <p14:creationId xmlns:p14="http://schemas.microsoft.com/office/powerpoint/2010/main" val="41498954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endParaRPr lang="zh-CN" altLang="en-US" dirty="0"/>
          </a:p>
        </p:txBody>
      </p:sp>
      <p:pic>
        <p:nvPicPr>
          <p:cNvPr id="4" name="Picture 2" descr="C:\Users\Administrator\Desktop\a26d42302c3071435d5478e071f65cf4.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0528" y="-4552"/>
            <a:ext cx="9716888" cy="6862552"/>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3630136" y="629529"/>
            <a:ext cx="5743306" cy="6177022"/>
          </a:xfrm>
          <a:prstGeom prst="roundRect">
            <a:avLst/>
          </a:prstGeom>
          <a:solidFill>
            <a:srgbClr val="00B050"/>
          </a:solidFill>
          <a:ln>
            <a:solidFill>
              <a:srgbClr val="92D050"/>
            </a:solidFill>
          </a:ln>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pPr indent="457200" algn="just">
              <a:lnSpc>
                <a:spcPct val="150000"/>
              </a:lnSpc>
            </a:pPr>
            <a:r>
              <a:rPr lang="zh-CN" altLang="en-US" sz="1600" dirty="0"/>
              <a:t>第三部分  应急响应。明确了信息收集途径，按照突发环境事件的严重程度和发展态势进行预警分级，明确了预警启动条件、预警发布及解除条件，细化不同级别突发环境事件的响应主体及处置行动，信息报告与通报内容，明确环境应急监测方案具体内容，物资调集及应急设施启用、应急处置措施、舆情监测与信息发布等工作内容，明确应急终止的条件和程序。</a:t>
            </a:r>
          </a:p>
          <a:p>
            <a:pPr indent="457200" algn="just">
              <a:lnSpc>
                <a:spcPct val="150000"/>
              </a:lnSpc>
            </a:pPr>
            <a:r>
              <a:rPr lang="zh-CN" altLang="en-US" sz="1600" dirty="0"/>
              <a:t>第四部分后期工作。</a:t>
            </a:r>
            <a:r>
              <a:rPr lang="zh-CN" altLang="en-US" sz="1600" dirty="0" smtClean="0"/>
              <a:t>提出</a:t>
            </a:r>
            <a:r>
              <a:rPr lang="zh-CN" altLang="zh-CN" sz="1600" dirty="0"/>
              <a:t>淅川县集中式饮用水源地</a:t>
            </a:r>
            <a:r>
              <a:rPr lang="zh-CN" altLang="en-US" sz="1600" dirty="0" smtClean="0"/>
              <a:t>突发</a:t>
            </a:r>
            <a:r>
              <a:rPr lang="zh-CN" altLang="en-US" sz="1600" dirty="0"/>
              <a:t>环境事件应急响应终止后及时开展善后工作。突发环境事件应急终止后</a:t>
            </a:r>
            <a:r>
              <a:rPr lang="zh-CN" altLang="en-US" sz="1600" dirty="0" smtClean="0"/>
              <a:t>，事发地</a:t>
            </a:r>
            <a:r>
              <a:rPr lang="zh-CN" altLang="en-US" sz="1600" dirty="0"/>
              <a:t>政府和相关部门要组织制定生态环境恢复工作方案，开展生态环境恢复工作。由生态环境部门会同相关部门组成调查组，组织开展事件调查工作，查明事件原因和性质，评估事件影响，认定事件责任，及时总结并提出整改防范措施和处理建议，并向上级生态环境部门报告。</a:t>
            </a:r>
          </a:p>
        </p:txBody>
      </p:sp>
    </p:spTree>
    <p:extLst>
      <p:ext uri="{BB962C8B-B14F-4D97-AF65-F5344CB8AC3E}">
        <p14:creationId xmlns:p14="http://schemas.microsoft.com/office/powerpoint/2010/main" val="414989546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endParaRPr lang="zh-CN" altLang="en-US" dirty="0"/>
          </a:p>
        </p:txBody>
      </p:sp>
      <p:pic>
        <p:nvPicPr>
          <p:cNvPr id="4" name="Picture 2" descr="C:\Users\Administrator\Desktop\a26d42302c3071435d5478e071f65cf4.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0528" y="-4552"/>
            <a:ext cx="9716888" cy="6862552"/>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3635896" y="1916832"/>
            <a:ext cx="5743306" cy="3371136"/>
          </a:xfrm>
          <a:prstGeom prst="roundRect">
            <a:avLst/>
          </a:prstGeom>
          <a:solidFill>
            <a:srgbClr val="00B050"/>
          </a:solidFill>
          <a:ln>
            <a:solidFill>
              <a:srgbClr val="92D050"/>
            </a:solidFill>
          </a:ln>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pPr indent="457200" algn="just">
              <a:lnSpc>
                <a:spcPct val="150000"/>
              </a:lnSpc>
            </a:pPr>
            <a:r>
              <a:rPr lang="zh-CN" altLang="en-US" sz="1600" dirty="0"/>
              <a:t>第五部分应急保障。提出应急救援队伍、应急物资与资金、应急联动机制、应急技术、应急通信、交通与运输等方面的保障措施，以满足应急需求。</a:t>
            </a:r>
          </a:p>
          <a:p>
            <a:pPr indent="457200" algn="just">
              <a:lnSpc>
                <a:spcPct val="150000"/>
              </a:lnSpc>
            </a:pPr>
            <a:r>
              <a:rPr lang="zh-CN" altLang="en-US" sz="1600" dirty="0" smtClean="0"/>
              <a:t>第六部分应急</a:t>
            </a:r>
            <a:r>
              <a:rPr lang="zh-CN" altLang="en-US" sz="1600" dirty="0"/>
              <a:t>演练。明确了应急演练的组织、演练内容、演练实施的基本过程、参加人员，以及演练结果评价等内容</a:t>
            </a:r>
            <a:r>
              <a:rPr lang="zh-CN" altLang="en-US" sz="1600" dirty="0" smtClean="0"/>
              <a:t>。</a:t>
            </a:r>
            <a:endParaRPr lang="en-US" altLang="zh-CN" sz="1600" dirty="0" smtClean="0"/>
          </a:p>
          <a:p>
            <a:pPr indent="457200" algn="just">
              <a:lnSpc>
                <a:spcPct val="150000"/>
              </a:lnSpc>
            </a:pPr>
            <a:r>
              <a:rPr lang="zh-CN" altLang="en-US" sz="1600" dirty="0" smtClean="0"/>
              <a:t>第七</a:t>
            </a:r>
            <a:r>
              <a:rPr lang="zh-CN" altLang="en-US" sz="1600" dirty="0"/>
              <a:t>部分附则。对预案管理、预案修订期限、预案实施时间等作出了说明。</a:t>
            </a:r>
            <a:endParaRPr lang="zh-CN" altLang="en-US" sz="1600" dirty="0"/>
          </a:p>
        </p:txBody>
      </p:sp>
    </p:spTree>
    <p:extLst>
      <p:ext uri="{BB962C8B-B14F-4D97-AF65-F5344CB8AC3E}">
        <p14:creationId xmlns:p14="http://schemas.microsoft.com/office/powerpoint/2010/main" val="177453937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endParaRPr lang="zh-CN" altLang="en-US" dirty="0"/>
          </a:p>
        </p:txBody>
      </p:sp>
      <p:pic>
        <p:nvPicPr>
          <p:cNvPr id="4" name="Picture 2" descr="C:\Users\Administrator\Desktop\a26d42302c3071435d5478e071f65cf4.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0528" y="-4552"/>
            <a:ext cx="9716888" cy="6862552"/>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4499992" y="1484784"/>
            <a:ext cx="3488704" cy="707886"/>
          </a:xfrm>
          <a:prstGeom prst="rect">
            <a:avLst/>
          </a:prstGeom>
          <a:solidFill>
            <a:srgbClr val="00B050"/>
          </a:solidFill>
          <a:ln>
            <a:solidFill>
              <a:srgbClr val="92D050"/>
            </a:solidFill>
          </a:ln>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pPr algn="ctr"/>
            <a:r>
              <a:rPr lang="zh-CN" altLang="en-US" sz="4000" dirty="0" smtClean="0"/>
              <a:t>五</a:t>
            </a:r>
            <a:r>
              <a:rPr lang="en-US" altLang="zh-CN" sz="4000" dirty="0" smtClean="0"/>
              <a:t> </a:t>
            </a:r>
            <a:r>
              <a:rPr lang="zh-CN" altLang="en-US" sz="4000" dirty="0" smtClean="0"/>
              <a:t>、适用范围</a:t>
            </a:r>
            <a:endParaRPr lang="zh-CN" altLang="en-US" sz="4000" dirty="0"/>
          </a:p>
        </p:txBody>
      </p:sp>
      <p:sp>
        <p:nvSpPr>
          <p:cNvPr id="6" name="TextBox 5"/>
          <p:cNvSpPr txBox="1"/>
          <p:nvPr/>
        </p:nvSpPr>
        <p:spPr>
          <a:xfrm>
            <a:off x="3832076" y="2780928"/>
            <a:ext cx="4824536" cy="919401"/>
          </a:xfrm>
          <a:prstGeom prst="roundRect">
            <a:avLst/>
          </a:prstGeom>
          <a:solidFill>
            <a:srgbClr val="00B050"/>
          </a:solidFill>
          <a:ln>
            <a:solidFill>
              <a:srgbClr val="92D050"/>
            </a:solidFill>
          </a:ln>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pPr indent="457200">
              <a:lnSpc>
                <a:spcPct val="150000"/>
              </a:lnSpc>
            </a:pPr>
            <a:r>
              <a:rPr lang="zh-CN" altLang="en-US" sz="1600" dirty="0"/>
              <a:t>适用于淅川县辖区内发生的集中式</a:t>
            </a:r>
            <a:r>
              <a:rPr lang="zh-CN" altLang="en-US" sz="1600" dirty="0" smtClean="0"/>
              <a:t>饮用水水源地</a:t>
            </a:r>
            <a:r>
              <a:rPr lang="zh-CN" altLang="en-US" sz="1600" dirty="0"/>
              <a:t>突发环境事件。</a:t>
            </a:r>
            <a:endParaRPr lang="zh-CN" altLang="zh-CN" sz="1600" dirty="0"/>
          </a:p>
        </p:txBody>
      </p:sp>
    </p:spTree>
    <p:extLst>
      <p:ext uri="{BB962C8B-B14F-4D97-AF65-F5344CB8AC3E}">
        <p14:creationId xmlns:p14="http://schemas.microsoft.com/office/powerpoint/2010/main" val="414989546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TotalTime>
  <Words>841</Words>
  <Application>Microsoft Office PowerPoint</Application>
  <PresentationFormat>全屏显示(4:3)</PresentationFormat>
  <Paragraphs>25</Paragraphs>
  <Slides>10</Slides>
  <Notes>0</Notes>
  <HiddenSlides>0</HiddenSlides>
  <MMClips>0</MMClips>
  <ScaleCrop>false</ScaleCrop>
  <HeadingPairs>
    <vt:vector size="4" baseType="variant">
      <vt:variant>
        <vt:lpstr>主题</vt:lpstr>
      </vt:variant>
      <vt:variant>
        <vt:i4>1</vt:i4>
      </vt:variant>
      <vt:variant>
        <vt:lpstr>幻灯片标题</vt:lpstr>
      </vt:variant>
      <vt:variant>
        <vt:i4>10</vt:i4>
      </vt:variant>
    </vt:vector>
  </HeadingPairs>
  <TitlesOfParts>
    <vt:vector size="11" baseType="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Administrator</dc:creator>
  <cp:lastModifiedBy>Administrator</cp:lastModifiedBy>
  <cp:revision>8</cp:revision>
  <dcterms:created xsi:type="dcterms:W3CDTF">2025-01-10T08:07:42Z</dcterms:created>
  <dcterms:modified xsi:type="dcterms:W3CDTF">2025-04-25T08:16:32Z</dcterms:modified>
</cp:coreProperties>
</file>